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60" r:id="rId2"/>
    <p:sldId id="264" r:id="rId3"/>
    <p:sldId id="261" r:id="rId4"/>
    <p:sldId id="259" r:id="rId5"/>
    <p:sldId id="258" r:id="rId6"/>
    <p:sldId id="262" r:id="rId7"/>
    <p:sldId id="265"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800080"/>
    <a:srgbClr val="CCFFCC"/>
    <a:srgbClr val="FFFFCC"/>
    <a:srgbClr val="0000FF"/>
    <a:srgbClr val="FF3300"/>
    <a:srgbClr val="CCCC00"/>
    <a:srgbClr val="9900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94175A-AB1E-4610-9D58-4717D6D980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EB6DF5-86B1-444C-8236-8FDFB43EBB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518642-3B8E-456C-8C46-4EC2F0082E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24E60-1F88-4598-B603-72800749CB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3F29C7-0BAE-44E0-8E4E-02B71EAA55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6AC08-1F5F-45A3-BFF4-6BBA9B0083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A1F55-681A-4FE9-8B34-B305253EEE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9F7AA0B-35E6-4B11-8391-640897B060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D2226D-337E-45AC-B122-04E07FBD3B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CF66DB-6C73-4DE2-9663-07034B9E74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84A91F-0E55-49F5-868C-0AE0357077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1B3D1A-24D4-4754-B33F-B3B6E92C96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CC"/>
            </a:gs>
            <a:gs pos="100000">
              <a:srgbClr val="FFFF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9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9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C8AB2DF-ED4A-4E9E-9C99-06915F17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Text Box 6"/>
          <p:cNvSpPr txBox="1">
            <a:spLocks noChangeArrowheads="1"/>
          </p:cNvSpPr>
          <p:nvPr/>
        </p:nvSpPr>
        <p:spPr bwMode="auto">
          <a:xfrm>
            <a:off x="3124200" y="8382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38921" name="Text Box 9"/>
          <p:cNvSpPr txBox="1">
            <a:spLocks noChangeArrowheads="1"/>
          </p:cNvSpPr>
          <p:nvPr/>
        </p:nvSpPr>
        <p:spPr bwMode="auto">
          <a:xfrm>
            <a:off x="685800" y="1981200"/>
            <a:ext cx="3429000" cy="519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FF3300"/>
                </a:solidFill>
              </a:rPr>
              <a:t>Kiểm</a:t>
            </a:r>
            <a:r>
              <a:rPr lang="en-US" sz="2800">
                <a:solidFill>
                  <a:srgbClr val="CCCC00"/>
                </a:solidFill>
              </a:rPr>
              <a:t> </a:t>
            </a:r>
            <a:r>
              <a:rPr lang="en-US" sz="2800">
                <a:solidFill>
                  <a:srgbClr val="FF3300"/>
                </a:solidFill>
              </a:rPr>
              <a:t>tra bài cũ:</a:t>
            </a:r>
          </a:p>
        </p:txBody>
      </p:sp>
      <p:sp>
        <p:nvSpPr>
          <p:cNvPr id="38927" name="Text Box 15"/>
          <p:cNvSpPr txBox="1">
            <a:spLocks noChangeArrowheads="1"/>
          </p:cNvSpPr>
          <p:nvPr/>
        </p:nvSpPr>
        <p:spPr bwMode="auto">
          <a:xfrm>
            <a:off x="533400" y="3048000"/>
            <a:ext cx="8610600" cy="830263"/>
          </a:xfrm>
          <a:prstGeom prst="rect">
            <a:avLst/>
          </a:prstGeom>
          <a:noFill/>
          <a:ln w="9525">
            <a:noFill/>
            <a:miter lim="800000"/>
            <a:headEnd/>
            <a:tailEnd/>
          </a:ln>
        </p:spPr>
        <p:txBody>
          <a:bodyPr>
            <a:spAutoFit/>
          </a:bodyPr>
          <a:lstStyle/>
          <a:p>
            <a:pPr>
              <a:spcBef>
                <a:spcPct val="50000"/>
              </a:spcBef>
            </a:pPr>
            <a:r>
              <a:rPr lang="en-US" sz="2400"/>
              <a:t>Hãy đọc dàn ý bài văn miêu tả một</a:t>
            </a:r>
            <a:r>
              <a:rPr lang="en-US"/>
              <a:t> </a:t>
            </a:r>
            <a:r>
              <a:rPr lang="en-US" sz="2400"/>
              <a:t>đồ chơi của em ở tiết trước?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8918"/>
                                        </p:tgtEl>
                                        <p:attrNameLst>
                                          <p:attrName>style.visibility</p:attrName>
                                        </p:attrNameLst>
                                      </p:cBhvr>
                                      <p:to>
                                        <p:strVal val="visible"/>
                                      </p:to>
                                    </p:set>
                                    <p:anim calcmode="lin" valueType="num">
                                      <p:cBhvr>
                                        <p:cTn id="7" dur="1000" fill="hold"/>
                                        <p:tgtEl>
                                          <p:spTgt spid="38918"/>
                                        </p:tgtEl>
                                        <p:attrNameLst>
                                          <p:attrName>ppt_x</p:attrName>
                                        </p:attrNameLst>
                                      </p:cBhvr>
                                      <p:tavLst>
                                        <p:tav tm="0">
                                          <p:val>
                                            <p:strVal val="#ppt_x-.2"/>
                                          </p:val>
                                        </p:tav>
                                        <p:tav tm="100000">
                                          <p:val>
                                            <p:strVal val="#ppt_x"/>
                                          </p:val>
                                        </p:tav>
                                      </p:tavLst>
                                    </p:anim>
                                    <p:anim calcmode="lin" valueType="num">
                                      <p:cBhvr>
                                        <p:cTn id="8" dur="1000" fill="hold"/>
                                        <p:tgtEl>
                                          <p:spTgt spid="389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9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38921">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8921">
                                            <p:txEl>
                                              <p:pRg st="0" end="0"/>
                                            </p:txEl>
                                          </p:spTgt>
                                        </p:tgtEl>
                                        <p:attrNameLst>
                                          <p:attrName>ppt_w</p:attrName>
                                        </p:attrNameLst>
                                      </p:cBhvr>
                                    </p:anim>
                                    <p:anim by="(#ppt_w*0.50)" calcmode="lin" valueType="num">
                                      <p:cBhvr>
                                        <p:cTn id="15" dur="500" decel="50000" autoRev="1" fill="hold">
                                          <p:stCondLst>
                                            <p:cond delay="0"/>
                                          </p:stCondLst>
                                        </p:cTn>
                                        <p:tgtEl>
                                          <p:spTgt spid="38921">
                                            <p:txEl>
                                              <p:pRg st="0" end="0"/>
                                            </p:txEl>
                                          </p:spTgt>
                                        </p:tgtEl>
                                        <p:attrNameLst>
                                          <p:attrName>ppt_x</p:attrName>
                                        </p:attrNameLst>
                                      </p:cBhvr>
                                    </p:anim>
                                    <p:anim from="(-#ppt_h/2)" to="(#ppt_y)" calcmode="lin" valueType="num">
                                      <p:cBhvr>
                                        <p:cTn id="16" dur="1000" fill="hold">
                                          <p:stCondLst>
                                            <p:cond delay="0"/>
                                          </p:stCondLst>
                                        </p:cTn>
                                        <p:tgtEl>
                                          <p:spTgt spid="38921">
                                            <p:txEl>
                                              <p:pRg st="0" end="0"/>
                                            </p:txEl>
                                          </p:spTgt>
                                        </p:tgtEl>
                                        <p:attrNameLst>
                                          <p:attrName>ppt_y</p:attrName>
                                        </p:attrNameLst>
                                      </p:cBhvr>
                                    </p:anim>
                                    <p:animRot by="21600000">
                                      <p:cBhvr>
                                        <p:cTn id="17" dur="1000" fill="hold">
                                          <p:stCondLst>
                                            <p:cond delay="0"/>
                                          </p:stCondLst>
                                        </p:cTn>
                                        <p:tgtEl>
                                          <p:spTgt spid="38921">
                                            <p:txEl>
                                              <p:pRg st="0" end="0"/>
                                            </p:txEl>
                                          </p:spTgt>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8927"/>
                                        </p:tgtEl>
                                        <p:attrNameLst>
                                          <p:attrName>style.visibility</p:attrName>
                                        </p:attrNameLst>
                                      </p:cBhvr>
                                      <p:to>
                                        <p:strVal val="visible"/>
                                      </p:to>
                                    </p:set>
                                    <p:animEffect transition="in" filter="strips(downLeft)">
                                      <p:cBhvr>
                                        <p:cTn id="22" dur="500"/>
                                        <p:tgtEl>
                                          <p:spTgt spid="38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P spid="389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124200" y="8382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82949" name="Text Box 5"/>
          <p:cNvSpPr txBox="1">
            <a:spLocks noChangeArrowheads="1"/>
          </p:cNvSpPr>
          <p:nvPr/>
        </p:nvSpPr>
        <p:spPr bwMode="auto">
          <a:xfrm>
            <a:off x="914400" y="2286000"/>
            <a:ext cx="62484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u="sng">
                <a:solidFill>
                  <a:srgbClr val="0000FF"/>
                </a:solidFill>
              </a:rPr>
              <a:t>Đề bài</a:t>
            </a:r>
            <a:r>
              <a:rPr lang="en-US" sz="2400">
                <a:solidFill>
                  <a:srgbClr val="0000FF"/>
                </a:solidFill>
              </a:rPr>
              <a:t> (viết): Tả một đồ chơi mà em thích.</a:t>
            </a:r>
          </a:p>
        </p:txBody>
      </p:sp>
      <p:sp>
        <p:nvSpPr>
          <p:cNvPr id="82952" name="Text Box 8"/>
          <p:cNvSpPr txBox="1">
            <a:spLocks noChangeArrowheads="1"/>
          </p:cNvSpPr>
          <p:nvPr/>
        </p:nvSpPr>
        <p:spPr bwMode="auto">
          <a:xfrm>
            <a:off x="2286000" y="1371600"/>
            <a:ext cx="5638800" cy="579438"/>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Luyện tập miêu tả đồ vật</a:t>
            </a:r>
          </a:p>
        </p:txBody>
      </p:sp>
      <p:sp>
        <p:nvSpPr>
          <p:cNvPr id="82953" name="Line 9"/>
          <p:cNvSpPr>
            <a:spLocks noChangeShapeType="1"/>
          </p:cNvSpPr>
          <p:nvPr/>
        </p:nvSpPr>
        <p:spPr bwMode="auto">
          <a:xfrm>
            <a:off x="3810000" y="2667000"/>
            <a:ext cx="1066800" cy="0"/>
          </a:xfrm>
          <a:prstGeom prst="line">
            <a:avLst/>
          </a:prstGeom>
          <a:noFill/>
          <a:ln w="9525">
            <a:solidFill>
              <a:srgbClr val="FF0000"/>
            </a:solidFill>
            <a:round/>
            <a:headEnd/>
            <a:tailEnd/>
          </a:ln>
        </p:spPr>
        <p:txBody>
          <a:bodyPr/>
          <a:lstStyle/>
          <a:p>
            <a:endParaRPr lang="en-US"/>
          </a:p>
        </p:txBody>
      </p:sp>
      <p:sp>
        <p:nvSpPr>
          <p:cNvPr id="82954" name="Line 10"/>
          <p:cNvSpPr>
            <a:spLocks noChangeShapeType="1"/>
          </p:cNvSpPr>
          <p:nvPr/>
        </p:nvSpPr>
        <p:spPr bwMode="auto">
          <a:xfrm>
            <a:off x="2895600" y="2667000"/>
            <a:ext cx="304800" cy="0"/>
          </a:xfrm>
          <a:prstGeom prst="line">
            <a:avLst/>
          </a:prstGeom>
          <a:noFill/>
          <a:ln w="9525">
            <a:solidFill>
              <a:srgbClr val="FF0000"/>
            </a:solidFill>
            <a:round/>
            <a:headEnd/>
            <a:tailEnd/>
          </a:ln>
        </p:spPr>
        <p:txBody>
          <a:bodyPr/>
          <a:lstStyle/>
          <a:p>
            <a:endParaRPr lang="en-US"/>
          </a:p>
        </p:txBody>
      </p:sp>
      <p:sp>
        <p:nvSpPr>
          <p:cNvPr id="82955" name="Line 11"/>
          <p:cNvSpPr>
            <a:spLocks noChangeShapeType="1"/>
          </p:cNvSpPr>
          <p:nvPr/>
        </p:nvSpPr>
        <p:spPr bwMode="auto">
          <a:xfrm>
            <a:off x="5486400" y="2667000"/>
            <a:ext cx="1143000" cy="0"/>
          </a:xfrm>
          <a:prstGeom prst="line">
            <a:avLst/>
          </a:prstGeom>
          <a:noFill/>
          <a:ln w="9525">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952"/>
                                        </p:tgtEl>
                                        <p:attrNameLst>
                                          <p:attrName>style.visibility</p:attrName>
                                        </p:attrNameLst>
                                      </p:cBhvr>
                                      <p:to>
                                        <p:strVal val="visible"/>
                                      </p:to>
                                    </p:set>
                                    <p:anim calcmode="lin" valueType="num">
                                      <p:cBhvr>
                                        <p:cTn id="7" dur="1000" fill="hold"/>
                                        <p:tgtEl>
                                          <p:spTgt spid="82952"/>
                                        </p:tgtEl>
                                        <p:attrNameLst>
                                          <p:attrName>ppt_x</p:attrName>
                                        </p:attrNameLst>
                                      </p:cBhvr>
                                      <p:tavLst>
                                        <p:tav tm="0">
                                          <p:val>
                                            <p:strVal val="#ppt_x-.2"/>
                                          </p:val>
                                        </p:tav>
                                        <p:tav tm="100000">
                                          <p:val>
                                            <p:strVal val="#ppt_x"/>
                                          </p:val>
                                        </p:tav>
                                      </p:tavLst>
                                    </p:anim>
                                    <p:anim calcmode="lin" valueType="num">
                                      <p:cBhvr>
                                        <p:cTn id="8" dur="1000" fill="hold"/>
                                        <p:tgtEl>
                                          <p:spTgt spid="8295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9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82949">
                                            <p:txEl>
                                              <p:pRg st="0" end="0"/>
                                            </p:txEl>
                                          </p:spTgt>
                                        </p:tgtEl>
                                        <p:attrNameLst>
                                          <p:attrName>style.visibility</p:attrName>
                                        </p:attrNameLst>
                                      </p:cBhvr>
                                      <p:to>
                                        <p:strVal val="visible"/>
                                      </p:to>
                                    </p:set>
                                    <p:animEffect transition="in" filter="fade">
                                      <p:cBhvr>
                                        <p:cTn id="14" dur="1000"/>
                                        <p:tgtEl>
                                          <p:spTgt spid="82949">
                                            <p:txEl>
                                              <p:pRg st="0" end="0"/>
                                            </p:txEl>
                                          </p:spTgt>
                                        </p:tgtEl>
                                      </p:cBhvr>
                                    </p:animEffect>
                                    <p:anim calcmode="lin" valueType="num">
                                      <p:cBhvr>
                                        <p:cTn id="15" dur="1000" fill="hold"/>
                                        <p:tgtEl>
                                          <p:spTgt spid="82949">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82949">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8294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82954"/>
                                        </p:tgtEl>
                                        <p:attrNameLst>
                                          <p:attrName>style.visibility</p:attrName>
                                        </p:attrNameLst>
                                      </p:cBhvr>
                                      <p:to>
                                        <p:strVal val="visible"/>
                                      </p:to>
                                    </p:set>
                                    <p:anim calcmode="lin" valueType="num">
                                      <p:cBhvr>
                                        <p:cTn id="22" dur="500" fill="hold"/>
                                        <p:tgtEl>
                                          <p:spTgt spid="82954"/>
                                        </p:tgtEl>
                                        <p:attrNameLst>
                                          <p:attrName>ppt_w</p:attrName>
                                        </p:attrNameLst>
                                      </p:cBhvr>
                                      <p:tavLst>
                                        <p:tav tm="0">
                                          <p:val>
                                            <p:fltVal val="0"/>
                                          </p:val>
                                        </p:tav>
                                        <p:tav tm="100000">
                                          <p:val>
                                            <p:strVal val="#ppt_w"/>
                                          </p:val>
                                        </p:tav>
                                      </p:tavLst>
                                    </p:anim>
                                    <p:anim calcmode="lin" valueType="num">
                                      <p:cBhvr>
                                        <p:cTn id="23" dur="500" fill="hold"/>
                                        <p:tgtEl>
                                          <p:spTgt spid="82954"/>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82953"/>
                                        </p:tgtEl>
                                        <p:attrNameLst>
                                          <p:attrName>style.visibility</p:attrName>
                                        </p:attrNameLst>
                                      </p:cBhvr>
                                      <p:to>
                                        <p:strVal val="visible"/>
                                      </p:to>
                                    </p:set>
                                    <p:anim calcmode="lin" valueType="num">
                                      <p:cBhvr>
                                        <p:cTn id="28" dur="500" fill="hold"/>
                                        <p:tgtEl>
                                          <p:spTgt spid="82953"/>
                                        </p:tgtEl>
                                        <p:attrNameLst>
                                          <p:attrName>ppt_w</p:attrName>
                                        </p:attrNameLst>
                                      </p:cBhvr>
                                      <p:tavLst>
                                        <p:tav tm="0">
                                          <p:val>
                                            <p:fltVal val="0"/>
                                          </p:val>
                                        </p:tav>
                                        <p:tav tm="100000">
                                          <p:val>
                                            <p:strVal val="#ppt_w"/>
                                          </p:val>
                                        </p:tav>
                                      </p:tavLst>
                                    </p:anim>
                                    <p:anim calcmode="lin" valueType="num">
                                      <p:cBhvr>
                                        <p:cTn id="29" dur="500" fill="hold"/>
                                        <p:tgtEl>
                                          <p:spTgt spid="82953"/>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82955"/>
                                        </p:tgtEl>
                                        <p:attrNameLst>
                                          <p:attrName>style.visibility</p:attrName>
                                        </p:attrNameLst>
                                      </p:cBhvr>
                                      <p:to>
                                        <p:strVal val="visible"/>
                                      </p:to>
                                    </p:set>
                                    <p:anim calcmode="lin" valueType="num">
                                      <p:cBhvr>
                                        <p:cTn id="34" dur="500" fill="hold"/>
                                        <p:tgtEl>
                                          <p:spTgt spid="82955"/>
                                        </p:tgtEl>
                                        <p:attrNameLst>
                                          <p:attrName>ppt_w</p:attrName>
                                        </p:attrNameLst>
                                      </p:cBhvr>
                                      <p:tavLst>
                                        <p:tav tm="0">
                                          <p:val>
                                            <p:fltVal val="0"/>
                                          </p:val>
                                        </p:tav>
                                        <p:tav tm="100000">
                                          <p:val>
                                            <p:strVal val="#ppt_w"/>
                                          </p:val>
                                        </p:tav>
                                      </p:tavLst>
                                    </p:anim>
                                    <p:anim calcmode="lin" valueType="num">
                                      <p:cBhvr>
                                        <p:cTn id="35" dur="500" fill="hold"/>
                                        <p:tgtEl>
                                          <p:spTgt spid="829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build="allAtOnce"/>
      <p:bldP spid="82952" grpId="0"/>
      <p:bldP spid="82953" grpId="0" animBg="1"/>
      <p:bldP spid="82954" grpId="0" animBg="1"/>
      <p:bldP spid="8295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276600" y="990600"/>
            <a:ext cx="3276600" cy="523875"/>
          </a:xfrm>
          <a:prstGeom prst="rect">
            <a:avLst/>
          </a:prstGeom>
          <a:noFill/>
          <a:ln w="9525">
            <a:noFill/>
            <a:miter lim="800000"/>
            <a:headEnd/>
            <a:tailEnd/>
          </a:ln>
        </p:spPr>
        <p:txBody>
          <a:bodyPr>
            <a:spAutoFit/>
          </a:bodyPr>
          <a:lstStyle/>
          <a:p>
            <a:pPr eaLnBrk="0" hangingPunct="0">
              <a:spcBef>
                <a:spcPct val="50000"/>
              </a:spcBef>
            </a:pPr>
            <a:r>
              <a:rPr lang="en-US" sz="2800"/>
              <a:t>Tập làm văn</a:t>
            </a:r>
          </a:p>
        </p:txBody>
      </p:sp>
      <p:sp>
        <p:nvSpPr>
          <p:cNvPr id="4099" name="Text Box 5"/>
          <p:cNvSpPr txBox="1">
            <a:spLocks noChangeArrowheads="1"/>
          </p:cNvSpPr>
          <p:nvPr/>
        </p:nvSpPr>
        <p:spPr bwMode="auto">
          <a:xfrm>
            <a:off x="2286000" y="1600200"/>
            <a:ext cx="5638800" cy="523875"/>
          </a:xfrm>
          <a:prstGeom prst="rect">
            <a:avLst/>
          </a:prstGeom>
          <a:noFill/>
          <a:ln w="9525">
            <a:noFill/>
            <a:miter lim="800000"/>
            <a:headEnd/>
            <a:tailEnd/>
          </a:ln>
        </p:spPr>
        <p:txBody>
          <a:bodyPr>
            <a:spAutoFit/>
          </a:bodyPr>
          <a:lstStyle/>
          <a:p>
            <a:pPr eaLnBrk="0" hangingPunct="0">
              <a:spcBef>
                <a:spcPct val="50000"/>
              </a:spcBef>
            </a:pPr>
            <a:r>
              <a:rPr lang="en-US" sz="2800">
                <a:solidFill>
                  <a:srgbClr val="FF0000"/>
                </a:solidFill>
              </a:rPr>
              <a:t>Luyện tập miêu tả đồ vật</a:t>
            </a:r>
          </a:p>
        </p:txBody>
      </p:sp>
      <p:sp>
        <p:nvSpPr>
          <p:cNvPr id="76806" name="Rectangle 6"/>
          <p:cNvSpPr>
            <a:spLocks noChangeArrowheads="1"/>
          </p:cNvSpPr>
          <p:nvPr/>
        </p:nvSpPr>
        <p:spPr bwMode="auto">
          <a:xfrm>
            <a:off x="0" y="2743200"/>
            <a:ext cx="9144000" cy="990600"/>
          </a:xfrm>
          <a:prstGeom prst="rect">
            <a:avLst/>
          </a:prstGeom>
          <a:noFill/>
          <a:ln w="9525">
            <a:noFill/>
            <a:miter lim="800000"/>
            <a:headEnd/>
            <a:tailEnd/>
          </a:ln>
        </p:spPr>
        <p:txBody>
          <a:bodyPr anchor="b" anchorCtr="1"/>
          <a:lstStyle/>
          <a:p>
            <a:r>
              <a:rPr lang="en-US" sz="2800" b="1">
                <a:solidFill>
                  <a:srgbClr val="FF0000"/>
                </a:solidFill>
              </a:rPr>
              <a:t>M:</a:t>
            </a:r>
            <a:r>
              <a:rPr lang="en-US" sz="2800">
                <a:solidFill>
                  <a:srgbClr val="FFCC00"/>
                </a:solidFill>
              </a:rPr>
              <a:t>   </a:t>
            </a:r>
            <a:r>
              <a:rPr lang="en-US" sz="2800"/>
              <a:t>Trung thu vừa qua, chú Cường làm cho em một chiếc diều rất đẹp.</a:t>
            </a:r>
          </a:p>
        </p:txBody>
      </p:sp>
      <p:sp>
        <p:nvSpPr>
          <p:cNvPr id="76807" name="Rectangle 7"/>
          <p:cNvSpPr>
            <a:spLocks noChangeArrowheads="1"/>
          </p:cNvSpPr>
          <p:nvPr/>
        </p:nvSpPr>
        <p:spPr bwMode="auto">
          <a:xfrm>
            <a:off x="152400" y="3657600"/>
            <a:ext cx="8991600" cy="3886200"/>
          </a:xfrm>
          <a:prstGeom prst="rect">
            <a:avLst/>
          </a:prstGeom>
          <a:noFill/>
          <a:ln w="9525">
            <a:noFill/>
            <a:miter lim="800000"/>
            <a:headEnd/>
            <a:tailEnd/>
          </a:ln>
        </p:spPr>
        <p:txBody>
          <a:bodyPr anchor="ctr" anchorCtr="1"/>
          <a:lstStyle/>
          <a:p>
            <a:r>
              <a:rPr lang="en-US" sz="2800" b="1">
                <a:solidFill>
                  <a:srgbClr val="FF0000"/>
                </a:solidFill>
              </a:rPr>
              <a:t>M:</a:t>
            </a:r>
            <a:r>
              <a:rPr lang="en-US" sz="6000">
                <a:solidFill>
                  <a:schemeClr val="tx2"/>
                </a:solidFill>
              </a:rPr>
              <a:t> </a:t>
            </a:r>
            <a:r>
              <a:rPr lang="en-US" sz="4000"/>
              <a:t>ở</a:t>
            </a:r>
            <a:r>
              <a:rPr lang="en-US" sz="2800"/>
              <a:t> nhà em, mỗi người có một sở thích riêng. Bố em yêu bóng đá. Mẹ em thích nấu ăn. Anh trai em mê vi tính. Còn em thích nhất là đồ chơi. Cũng như các bạn gái, em có một “cô” búp bê và gắn bó với cô bạn ấy suốt ba năm nay.</a:t>
            </a:r>
            <a:r>
              <a:rPr lang="en-US" sz="2800">
                <a:solidFill>
                  <a:schemeClr val="tx2"/>
                </a:solidFill>
              </a:rPr>
              <a:t/>
            </a:r>
            <a:br>
              <a:rPr lang="en-US" sz="2800">
                <a:solidFill>
                  <a:schemeClr val="tx2"/>
                </a:solidFill>
              </a:rPr>
            </a:br>
            <a:r>
              <a:rPr lang="en-US" sz="2800">
                <a:solidFill>
                  <a:schemeClr val="tx2"/>
                </a:solidFill>
              </a:rPr>
              <a:t/>
            </a:r>
            <a:br>
              <a:rPr lang="en-US" sz="2800">
                <a:solidFill>
                  <a:schemeClr val="tx2"/>
                </a:solidFill>
              </a:rPr>
            </a:br>
            <a:endParaRPr lang="en-US" sz="2800">
              <a:solidFill>
                <a:schemeClr val="tx2"/>
              </a:solidFill>
            </a:endParaRPr>
          </a:p>
        </p:txBody>
      </p:sp>
      <p:sp>
        <p:nvSpPr>
          <p:cNvPr id="76808" name="Rectangle 8"/>
          <p:cNvSpPr>
            <a:spLocks noChangeArrowheads="1"/>
          </p:cNvSpPr>
          <p:nvPr/>
        </p:nvSpPr>
        <p:spPr bwMode="auto">
          <a:xfrm>
            <a:off x="838200" y="2209800"/>
            <a:ext cx="4648200" cy="523875"/>
          </a:xfrm>
          <a:prstGeom prst="rect">
            <a:avLst/>
          </a:prstGeom>
          <a:noFill/>
          <a:ln w="9525">
            <a:noFill/>
            <a:miter lim="800000"/>
            <a:headEnd/>
            <a:tailEnd/>
          </a:ln>
        </p:spPr>
        <p:txBody>
          <a:bodyPr>
            <a:spAutoFit/>
          </a:bodyPr>
          <a:lstStyle/>
          <a:p>
            <a:pPr eaLnBrk="0" hangingPunct="0"/>
            <a:r>
              <a:rPr lang="en-US" sz="2800" b="1">
                <a:solidFill>
                  <a:srgbClr val="FF0000"/>
                </a:solidFill>
              </a:rPr>
              <a:t>a. Mở bài trực tiếp</a:t>
            </a:r>
          </a:p>
        </p:txBody>
      </p:sp>
      <p:sp>
        <p:nvSpPr>
          <p:cNvPr id="76809" name="Rectangle 9"/>
          <p:cNvSpPr>
            <a:spLocks noChangeArrowheads="1"/>
          </p:cNvSpPr>
          <p:nvPr/>
        </p:nvSpPr>
        <p:spPr bwMode="auto">
          <a:xfrm>
            <a:off x="990600" y="3657600"/>
            <a:ext cx="4070350" cy="461963"/>
          </a:xfrm>
          <a:prstGeom prst="rect">
            <a:avLst/>
          </a:prstGeom>
          <a:noFill/>
          <a:ln w="9525">
            <a:noFill/>
            <a:miter lim="800000"/>
            <a:headEnd/>
            <a:tailEnd/>
          </a:ln>
        </p:spPr>
        <p:txBody>
          <a:bodyPr>
            <a:spAutoFit/>
          </a:bodyPr>
          <a:lstStyle/>
          <a:p>
            <a:pPr eaLnBrk="0" hangingPunct="0"/>
            <a:r>
              <a:rPr lang="en-US" sz="2400" b="1">
                <a:solidFill>
                  <a:srgbClr val="FF0000"/>
                </a:solidFill>
              </a:rPr>
              <a:t>b. Mở bài gián 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6806"/>
                                        </p:tgtEl>
                                        <p:attrNameLst>
                                          <p:attrName>style.visibility</p:attrName>
                                        </p:attrNameLst>
                                      </p:cBhvr>
                                      <p:to>
                                        <p:strVal val="visible"/>
                                      </p:to>
                                    </p:set>
                                    <p:animEffect transition="in" filter="fade">
                                      <p:cBhvr>
                                        <p:cTn id="7" dur="1000"/>
                                        <p:tgtEl>
                                          <p:spTgt spid="76806"/>
                                        </p:tgtEl>
                                      </p:cBhvr>
                                    </p:animEffect>
                                    <p:anim calcmode="lin" valueType="num">
                                      <p:cBhvr>
                                        <p:cTn id="8" dur="1000" fill="hold"/>
                                        <p:tgtEl>
                                          <p:spTgt spid="76806"/>
                                        </p:tgtEl>
                                        <p:attrNameLst>
                                          <p:attrName>ppt_x</p:attrName>
                                        </p:attrNameLst>
                                      </p:cBhvr>
                                      <p:tavLst>
                                        <p:tav tm="0">
                                          <p:val>
                                            <p:strVal val="#ppt_x"/>
                                          </p:val>
                                        </p:tav>
                                        <p:tav tm="100000">
                                          <p:val>
                                            <p:strVal val="#ppt_x"/>
                                          </p:val>
                                        </p:tav>
                                      </p:tavLst>
                                    </p:anim>
                                    <p:anim calcmode="lin" valueType="num">
                                      <p:cBhvr>
                                        <p:cTn id="9" dur="1000" fill="hold"/>
                                        <p:tgtEl>
                                          <p:spTgt spid="7680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6807"/>
                                        </p:tgtEl>
                                        <p:attrNameLst>
                                          <p:attrName>style.visibility</p:attrName>
                                        </p:attrNameLst>
                                      </p:cBhvr>
                                      <p:to>
                                        <p:strVal val="visible"/>
                                      </p:to>
                                    </p:set>
                                    <p:animEffect transition="in" filter="fade">
                                      <p:cBhvr>
                                        <p:cTn id="12" dur="1000"/>
                                        <p:tgtEl>
                                          <p:spTgt spid="76807"/>
                                        </p:tgtEl>
                                      </p:cBhvr>
                                    </p:animEffect>
                                    <p:anim calcmode="lin" valueType="num">
                                      <p:cBhvr>
                                        <p:cTn id="13" dur="1000" fill="hold"/>
                                        <p:tgtEl>
                                          <p:spTgt spid="76807"/>
                                        </p:tgtEl>
                                        <p:attrNameLst>
                                          <p:attrName>ppt_x</p:attrName>
                                        </p:attrNameLst>
                                      </p:cBhvr>
                                      <p:tavLst>
                                        <p:tav tm="0">
                                          <p:val>
                                            <p:strVal val="#ppt_x"/>
                                          </p:val>
                                        </p:tav>
                                        <p:tav tm="100000">
                                          <p:val>
                                            <p:strVal val="#ppt_x"/>
                                          </p:val>
                                        </p:tav>
                                      </p:tavLst>
                                    </p:anim>
                                    <p:anim calcmode="lin" valueType="num">
                                      <p:cBhvr>
                                        <p:cTn id="14" dur="1000" fill="hold"/>
                                        <p:tgtEl>
                                          <p:spTgt spid="7680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76808"/>
                                        </p:tgtEl>
                                        <p:attrNameLst>
                                          <p:attrName>style.visibility</p:attrName>
                                        </p:attrNameLst>
                                      </p:cBhvr>
                                      <p:to>
                                        <p:strVal val="visible"/>
                                      </p:to>
                                    </p:set>
                                    <p:anim calcmode="lin" valueType="num">
                                      <p:cBhvr>
                                        <p:cTn id="19" dur="1000" fill="hold"/>
                                        <p:tgtEl>
                                          <p:spTgt spid="76808"/>
                                        </p:tgtEl>
                                        <p:attrNameLst>
                                          <p:attrName>ppt_x</p:attrName>
                                        </p:attrNameLst>
                                      </p:cBhvr>
                                      <p:tavLst>
                                        <p:tav tm="0">
                                          <p:val>
                                            <p:strVal val="#ppt_x-.2"/>
                                          </p:val>
                                        </p:tav>
                                        <p:tav tm="100000">
                                          <p:val>
                                            <p:strVal val="#ppt_x"/>
                                          </p:val>
                                        </p:tav>
                                      </p:tavLst>
                                    </p:anim>
                                    <p:anim calcmode="lin" valueType="num">
                                      <p:cBhvr>
                                        <p:cTn id="20" dur="1000" fill="hold"/>
                                        <p:tgtEl>
                                          <p:spTgt spid="7680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680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76809"/>
                                        </p:tgtEl>
                                        <p:attrNameLst>
                                          <p:attrName>style.visibility</p:attrName>
                                        </p:attrNameLst>
                                      </p:cBhvr>
                                      <p:to>
                                        <p:strVal val="visible"/>
                                      </p:to>
                                    </p:set>
                                    <p:anim calcmode="lin" valueType="num">
                                      <p:cBhvr>
                                        <p:cTn id="26" dur="1000" fill="hold"/>
                                        <p:tgtEl>
                                          <p:spTgt spid="76809"/>
                                        </p:tgtEl>
                                        <p:attrNameLst>
                                          <p:attrName>ppt_x</p:attrName>
                                        </p:attrNameLst>
                                      </p:cBhvr>
                                      <p:tavLst>
                                        <p:tav tm="0">
                                          <p:val>
                                            <p:strVal val="#ppt_x-.2"/>
                                          </p:val>
                                        </p:tav>
                                        <p:tav tm="100000">
                                          <p:val>
                                            <p:strVal val="#ppt_x"/>
                                          </p:val>
                                        </p:tav>
                                      </p:tavLst>
                                    </p:anim>
                                    <p:anim calcmode="lin" valueType="num">
                                      <p:cBhvr>
                                        <p:cTn id="27" dur="1000" fill="hold"/>
                                        <p:tgtEl>
                                          <p:spTgt spid="7680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6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p:bldP spid="76807" grpId="0"/>
      <p:bldP spid="76808" grpId="0"/>
      <p:bldP spid="768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3276600" y="9906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5123" name="Text Box 8"/>
          <p:cNvSpPr txBox="1">
            <a:spLocks noChangeArrowheads="1"/>
          </p:cNvSpPr>
          <p:nvPr/>
        </p:nvSpPr>
        <p:spPr bwMode="auto">
          <a:xfrm>
            <a:off x="2286000" y="1600200"/>
            <a:ext cx="5638800" cy="579438"/>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Luyện tập miêu tả đồ vật</a:t>
            </a:r>
          </a:p>
        </p:txBody>
      </p:sp>
      <p:sp>
        <p:nvSpPr>
          <p:cNvPr id="26637" name="Text Box 13"/>
          <p:cNvSpPr txBox="1">
            <a:spLocks noChangeArrowheads="1"/>
          </p:cNvSpPr>
          <p:nvPr/>
        </p:nvSpPr>
        <p:spPr bwMode="auto">
          <a:xfrm>
            <a:off x="990600" y="2887663"/>
            <a:ext cx="3886200" cy="519112"/>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FF6600"/>
                </a:solidFill>
              </a:rPr>
              <a:t> </a:t>
            </a:r>
            <a:r>
              <a:rPr lang="en-US" sz="2800">
                <a:solidFill>
                  <a:srgbClr val="6600FF"/>
                </a:solidFill>
              </a:rPr>
              <a:t>Chọn cách mở bài</a:t>
            </a:r>
          </a:p>
        </p:txBody>
      </p:sp>
      <p:sp>
        <p:nvSpPr>
          <p:cNvPr id="26639" name="Text Box 15"/>
          <p:cNvSpPr txBox="1">
            <a:spLocks noChangeArrowheads="1"/>
          </p:cNvSpPr>
          <p:nvPr/>
        </p:nvSpPr>
        <p:spPr bwMode="auto">
          <a:xfrm>
            <a:off x="1600200" y="3505200"/>
            <a:ext cx="32766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Mở bài trực tiếp</a:t>
            </a:r>
          </a:p>
        </p:txBody>
      </p:sp>
      <p:sp>
        <p:nvSpPr>
          <p:cNvPr id="26640" name="Text Box 16"/>
          <p:cNvSpPr txBox="1">
            <a:spLocks noChangeArrowheads="1"/>
          </p:cNvSpPr>
          <p:nvPr/>
        </p:nvSpPr>
        <p:spPr bwMode="auto">
          <a:xfrm>
            <a:off x="1600200" y="4038600"/>
            <a:ext cx="33528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Mở bài gián 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6637">
                                            <p:txEl>
                                              <p:pRg st="0" end="0"/>
                                            </p:txEl>
                                          </p:spTgt>
                                        </p:tgtEl>
                                        <p:attrNameLst>
                                          <p:attrName>style.visibility</p:attrName>
                                        </p:attrNameLst>
                                      </p:cBhvr>
                                      <p:to>
                                        <p:strVal val="visible"/>
                                      </p:to>
                                    </p:set>
                                    <p:animEffect transition="in" filter="fade">
                                      <p:cBhvr>
                                        <p:cTn id="7" dur="800" decel="100000"/>
                                        <p:tgtEl>
                                          <p:spTgt spid="26637">
                                            <p:txEl>
                                              <p:pRg st="0" end="0"/>
                                            </p:txEl>
                                          </p:spTgt>
                                        </p:tgtEl>
                                      </p:cBhvr>
                                    </p:animEffect>
                                    <p:anim calcmode="lin" valueType="num">
                                      <p:cBhvr>
                                        <p:cTn id="8" dur="800" decel="100000" fill="hold"/>
                                        <p:tgtEl>
                                          <p:spTgt spid="2663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663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663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663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663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639"/>
                                        </p:tgtEl>
                                        <p:attrNameLst>
                                          <p:attrName>style.visibility</p:attrName>
                                        </p:attrNameLst>
                                      </p:cBhvr>
                                      <p:to>
                                        <p:strVal val="visible"/>
                                      </p:to>
                                    </p:set>
                                    <p:animEffect transition="in" filter="wipe(down)">
                                      <p:cBhvr>
                                        <p:cTn id="17" dur="500"/>
                                        <p:tgtEl>
                                          <p:spTgt spid="26639"/>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6640"/>
                                        </p:tgtEl>
                                        <p:attrNameLst>
                                          <p:attrName>style.visibility</p:attrName>
                                        </p:attrNameLst>
                                      </p:cBhvr>
                                      <p:to>
                                        <p:strVal val="visible"/>
                                      </p:to>
                                    </p:set>
                                    <p:animEffect transition="in" filter="wipe(down)">
                                      <p:cBhvr>
                                        <p:cTn id="20" dur="500"/>
                                        <p:tgtEl>
                                          <p:spTgt spid="26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9" grpId="0"/>
      <p:bldP spid="266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114800"/>
            <a:ext cx="9144000" cy="1384300"/>
          </a:xfrm>
        </p:spPr>
        <p:txBody>
          <a:bodyPr/>
          <a:lstStyle/>
          <a:p>
            <a:pPr algn="just" eaLnBrk="1" hangingPunct="1"/>
            <a:r>
              <a:rPr lang="en-US" sz="2800" b="1" smtClean="0">
                <a:solidFill>
                  <a:srgbClr val="FF0000"/>
                </a:solidFill>
              </a:rPr>
              <a:t>M:</a:t>
            </a:r>
            <a:r>
              <a:rPr lang="en-US" sz="4000" smtClean="0">
                <a:solidFill>
                  <a:srgbClr val="FFCC00"/>
                </a:solidFill>
              </a:rPr>
              <a:t> </a:t>
            </a:r>
            <a:r>
              <a:rPr lang="en-US" sz="2800" smtClean="0">
                <a:solidFill>
                  <a:schemeClr val="tx1"/>
                </a:solidFill>
              </a:rPr>
              <a:t>Bọn con trai thì cho là anh lính này nom rất oách. Lúc nào anh cũng mang một khẩu súng trước ngực. Mà là súng tiểu liên hẳn hoi nhé. Sau lưng anh ụ lên cái ba lô. Hai con mắt anh nhìn rất thẳng. Còn đôi chân thì bao giờ cũng rất nghiêm như thể sắp đi duyệt binh. Giả dụ có ai hô “một, hai” chắc hẳn anh có thể đi đều bước ngay lập tức.</a:t>
            </a:r>
          </a:p>
        </p:txBody>
      </p:sp>
      <p:sp>
        <p:nvSpPr>
          <p:cNvPr id="6147" name="Text Box 6"/>
          <p:cNvSpPr txBox="1">
            <a:spLocks noChangeArrowheads="1"/>
          </p:cNvSpPr>
          <p:nvPr/>
        </p:nvSpPr>
        <p:spPr bwMode="auto">
          <a:xfrm>
            <a:off x="3276600" y="7620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6148" name="Text Box 7"/>
          <p:cNvSpPr txBox="1">
            <a:spLocks noChangeArrowheads="1"/>
          </p:cNvSpPr>
          <p:nvPr/>
        </p:nvSpPr>
        <p:spPr bwMode="auto">
          <a:xfrm>
            <a:off x="2286000" y="1600200"/>
            <a:ext cx="5638800" cy="579438"/>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Luyện tập miêu tả đồ vật</a:t>
            </a:r>
          </a:p>
        </p:txBody>
      </p:sp>
      <p:sp>
        <p:nvSpPr>
          <p:cNvPr id="8200" name="Text Box 8"/>
          <p:cNvSpPr txBox="1">
            <a:spLocks noChangeArrowheads="1"/>
          </p:cNvSpPr>
          <p:nvPr/>
        </p:nvSpPr>
        <p:spPr bwMode="auto">
          <a:xfrm>
            <a:off x="533400" y="2514600"/>
            <a:ext cx="3657600" cy="519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6600FF"/>
                </a:solidFill>
              </a:rPr>
              <a:t> Viết đoạn thân bài</a:t>
            </a:r>
          </a:p>
        </p:txBody>
      </p:sp>
      <p:sp>
        <p:nvSpPr>
          <p:cNvPr id="8201" name="Line 9"/>
          <p:cNvSpPr>
            <a:spLocks noChangeShapeType="1"/>
          </p:cNvSpPr>
          <p:nvPr/>
        </p:nvSpPr>
        <p:spPr bwMode="auto">
          <a:xfrm>
            <a:off x="762000" y="3733800"/>
            <a:ext cx="8153400" cy="0"/>
          </a:xfrm>
          <a:prstGeom prst="line">
            <a:avLst/>
          </a:prstGeom>
          <a:noFill/>
          <a:ln w="28575">
            <a:solidFill>
              <a:srgbClr val="FF0000"/>
            </a:solidFill>
            <a:round/>
            <a:headEnd/>
            <a:tailEnd/>
          </a:ln>
        </p:spPr>
        <p:txBody>
          <a:bodyPr/>
          <a:lstStyle/>
          <a:p>
            <a:endParaRPr lang="en-US"/>
          </a:p>
        </p:txBody>
      </p:sp>
      <p:sp>
        <p:nvSpPr>
          <p:cNvPr id="8202" name="Line 10"/>
          <p:cNvSpPr>
            <a:spLocks noChangeShapeType="1"/>
          </p:cNvSpPr>
          <p:nvPr/>
        </p:nvSpPr>
        <p:spPr bwMode="auto">
          <a:xfrm>
            <a:off x="8001000" y="5486400"/>
            <a:ext cx="1143000" cy="0"/>
          </a:xfrm>
          <a:prstGeom prst="line">
            <a:avLst/>
          </a:prstGeom>
          <a:noFill/>
          <a:ln w="28575">
            <a:solidFill>
              <a:srgbClr val="FF0000"/>
            </a:solidFill>
            <a:round/>
            <a:headEnd/>
            <a:tailEnd/>
          </a:ln>
        </p:spPr>
        <p:txBody>
          <a:bodyPr/>
          <a:lstStyle/>
          <a:p>
            <a:endParaRPr lang="en-US"/>
          </a:p>
        </p:txBody>
      </p:sp>
      <p:sp>
        <p:nvSpPr>
          <p:cNvPr id="8203" name="Line 11"/>
          <p:cNvSpPr>
            <a:spLocks noChangeShapeType="1"/>
          </p:cNvSpPr>
          <p:nvPr/>
        </p:nvSpPr>
        <p:spPr bwMode="auto">
          <a:xfrm>
            <a:off x="152400" y="5943600"/>
            <a:ext cx="8991600" cy="0"/>
          </a:xfrm>
          <a:prstGeom prst="line">
            <a:avLst/>
          </a:prstGeom>
          <a:noFill/>
          <a:ln w="28575">
            <a:solidFill>
              <a:srgbClr val="FF3300"/>
            </a:solidFill>
            <a:round/>
            <a:headEnd/>
            <a:tailEnd/>
          </a:ln>
        </p:spPr>
        <p:txBody>
          <a:bodyPr/>
          <a:lstStyle/>
          <a:p>
            <a:endParaRPr lang="en-US"/>
          </a:p>
        </p:txBody>
      </p:sp>
      <p:sp>
        <p:nvSpPr>
          <p:cNvPr id="8218" name="Line 26"/>
          <p:cNvSpPr>
            <a:spLocks noChangeShapeType="1"/>
          </p:cNvSpPr>
          <p:nvPr/>
        </p:nvSpPr>
        <p:spPr bwMode="auto">
          <a:xfrm>
            <a:off x="152400" y="6400800"/>
            <a:ext cx="1828800" cy="0"/>
          </a:xfrm>
          <a:prstGeom prst="line">
            <a:avLst/>
          </a:prstGeom>
          <a:noFill/>
          <a:ln w="38100">
            <a:solidFill>
              <a:srgbClr val="FF3300"/>
            </a:solidFill>
            <a:round/>
            <a:headEnd/>
            <a:tailEnd/>
          </a:ln>
        </p:spPr>
        <p:txBody>
          <a:bodyPr/>
          <a:lstStyle/>
          <a:p>
            <a:endParaRPr lang="en-US"/>
          </a:p>
        </p:txBody>
      </p:sp>
      <p:sp>
        <p:nvSpPr>
          <p:cNvPr id="8219" name="AutoShape 27"/>
          <p:cNvSpPr>
            <a:spLocks noChangeArrowheads="1"/>
          </p:cNvSpPr>
          <p:nvPr/>
        </p:nvSpPr>
        <p:spPr bwMode="auto">
          <a:xfrm>
            <a:off x="5257800" y="2209800"/>
            <a:ext cx="3429000" cy="1066800"/>
          </a:xfrm>
          <a:prstGeom prst="cloudCallout">
            <a:avLst>
              <a:gd name="adj1" fmla="val -36806"/>
              <a:gd name="adj2" fmla="val 58333"/>
            </a:avLst>
          </a:prstGeom>
          <a:solidFill>
            <a:schemeClr val="accent1"/>
          </a:solidFill>
          <a:ln w="9525">
            <a:solidFill>
              <a:schemeClr val="tx1"/>
            </a:solidFill>
            <a:round/>
            <a:headEnd/>
            <a:tailEnd/>
          </a:ln>
        </p:spPr>
        <p:txBody>
          <a:bodyPr/>
          <a:lstStyle/>
          <a:p>
            <a:pPr algn="ctr"/>
            <a:r>
              <a:rPr lang="en-US"/>
              <a:t>tìm câu mở đoạn và câu kết đoạn?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ipe(down)">
                                      <p:cBhvr>
                                        <p:cTn id="14" dur="500"/>
                                        <p:tgtEl>
                                          <p:spTgt spid="819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8219"/>
                                        </p:tgtEl>
                                        <p:attrNameLst>
                                          <p:attrName>style.visibility</p:attrName>
                                        </p:attrNameLst>
                                      </p:cBhvr>
                                      <p:to>
                                        <p:strVal val="visible"/>
                                      </p:to>
                                    </p:set>
                                    <p:animEffect transition="in" filter="box(in)">
                                      <p:cBhvr>
                                        <p:cTn id="19" dur="500"/>
                                        <p:tgtEl>
                                          <p:spTgt spid="821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8201"/>
                                        </p:tgtEl>
                                        <p:attrNameLst>
                                          <p:attrName>style.visibility</p:attrName>
                                        </p:attrNameLst>
                                      </p:cBhvr>
                                      <p:to>
                                        <p:strVal val="visible"/>
                                      </p:to>
                                    </p:set>
                                    <p:anim calcmode="lin" valueType="num">
                                      <p:cBhvr>
                                        <p:cTn id="24" dur="500" fill="hold"/>
                                        <p:tgtEl>
                                          <p:spTgt spid="8201"/>
                                        </p:tgtEl>
                                        <p:attrNameLst>
                                          <p:attrName>ppt_w</p:attrName>
                                        </p:attrNameLst>
                                      </p:cBhvr>
                                      <p:tavLst>
                                        <p:tav tm="0">
                                          <p:val>
                                            <p:fltVal val="0"/>
                                          </p:val>
                                        </p:tav>
                                        <p:tav tm="100000">
                                          <p:val>
                                            <p:strVal val="#ppt_w"/>
                                          </p:val>
                                        </p:tav>
                                      </p:tavLst>
                                    </p:anim>
                                    <p:anim calcmode="lin" valueType="num">
                                      <p:cBhvr>
                                        <p:cTn id="25" dur="500" fill="hold"/>
                                        <p:tgtEl>
                                          <p:spTgt spid="8201"/>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8202"/>
                                        </p:tgtEl>
                                        <p:attrNameLst>
                                          <p:attrName>style.visibility</p:attrName>
                                        </p:attrNameLst>
                                      </p:cBhvr>
                                      <p:to>
                                        <p:strVal val="visible"/>
                                      </p:to>
                                    </p:set>
                                    <p:anim calcmode="lin" valueType="num">
                                      <p:cBhvr>
                                        <p:cTn id="30" dur="500" fill="hold"/>
                                        <p:tgtEl>
                                          <p:spTgt spid="8202"/>
                                        </p:tgtEl>
                                        <p:attrNameLst>
                                          <p:attrName>ppt_w</p:attrName>
                                        </p:attrNameLst>
                                      </p:cBhvr>
                                      <p:tavLst>
                                        <p:tav tm="0">
                                          <p:val>
                                            <p:fltVal val="0"/>
                                          </p:val>
                                        </p:tav>
                                        <p:tav tm="100000">
                                          <p:val>
                                            <p:strVal val="#ppt_w"/>
                                          </p:val>
                                        </p:tav>
                                      </p:tavLst>
                                    </p:anim>
                                    <p:anim calcmode="lin" valueType="num">
                                      <p:cBhvr>
                                        <p:cTn id="31" dur="500" fill="hold"/>
                                        <p:tgtEl>
                                          <p:spTgt spid="8202"/>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8203"/>
                                        </p:tgtEl>
                                        <p:attrNameLst>
                                          <p:attrName>style.visibility</p:attrName>
                                        </p:attrNameLst>
                                      </p:cBhvr>
                                      <p:to>
                                        <p:strVal val="visible"/>
                                      </p:to>
                                    </p:set>
                                    <p:anim calcmode="lin" valueType="num">
                                      <p:cBhvr>
                                        <p:cTn id="36" dur="500" fill="hold"/>
                                        <p:tgtEl>
                                          <p:spTgt spid="8203"/>
                                        </p:tgtEl>
                                        <p:attrNameLst>
                                          <p:attrName>ppt_w</p:attrName>
                                        </p:attrNameLst>
                                      </p:cBhvr>
                                      <p:tavLst>
                                        <p:tav tm="0">
                                          <p:val>
                                            <p:fltVal val="0"/>
                                          </p:val>
                                        </p:tav>
                                        <p:tav tm="100000">
                                          <p:val>
                                            <p:strVal val="#ppt_w"/>
                                          </p:val>
                                        </p:tav>
                                      </p:tavLst>
                                    </p:anim>
                                    <p:anim calcmode="lin" valueType="num">
                                      <p:cBhvr>
                                        <p:cTn id="37" dur="500" fill="hold"/>
                                        <p:tgtEl>
                                          <p:spTgt spid="8203"/>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8218"/>
                                        </p:tgtEl>
                                        <p:attrNameLst>
                                          <p:attrName>style.visibility</p:attrName>
                                        </p:attrNameLst>
                                      </p:cBhvr>
                                      <p:to>
                                        <p:strVal val="visible"/>
                                      </p:to>
                                    </p:set>
                                    <p:anim calcmode="lin" valueType="num">
                                      <p:cBhvr>
                                        <p:cTn id="42" dur="500" fill="hold"/>
                                        <p:tgtEl>
                                          <p:spTgt spid="8218"/>
                                        </p:tgtEl>
                                        <p:attrNameLst>
                                          <p:attrName>ppt_w</p:attrName>
                                        </p:attrNameLst>
                                      </p:cBhvr>
                                      <p:tavLst>
                                        <p:tav tm="0">
                                          <p:val>
                                            <p:fltVal val="0"/>
                                          </p:val>
                                        </p:tav>
                                        <p:tav tm="100000">
                                          <p:val>
                                            <p:strVal val="#ppt_w"/>
                                          </p:val>
                                        </p:tav>
                                      </p:tavLst>
                                    </p:anim>
                                    <p:anim calcmode="lin" valueType="num">
                                      <p:cBhvr>
                                        <p:cTn id="43" dur="500" fill="hold"/>
                                        <p:tgtEl>
                                          <p:spTgt spid="82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200" grpId="0"/>
      <p:bldP spid="8201" grpId="0" animBg="1"/>
      <p:bldP spid="8202" grpId="0" animBg="1"/>
      <p:bldP spid="8203" grpId="0" animBg="1"/>
      <p:bldP spid="8218" grpId="0" animBg="1"/>
      <p:bldP spid="82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276600" y="9906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7171" name="Text Box 5"/>
          <p:cNvSpPr txBox="1">
            <a:spLocks noChangeArrowheads="1"/>
          </p:cNvSpPr>
          <p:nvPr/>
        </p:nvSpPr>
        <p:spPr bwMode="auto">
          <a:xfrm>
            <a:off x="2286000" y="1600200"/>
            <a:ext cx="5638800" cy="579438"/>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Luyện tập miêu tả đồ vật</a:t>
            </a:r>
          </a:p>
        </p:txBody>
      </p:sp>
      <p:sp>
        <p:nvSpPr>
          <p:cNvPr id="77830" name="Text Box 6"/>
          <p:cNvSpPr txBox="1">
            <a:spLocks noChangeArrowheads="1"/>
          </p:cNvSpPr>
          <p:nvPr/>
        </p:nvSpPr>
        <p:spPr bwMode="auto">
          <a:xfrm>
            <a:off x="1295400" y="2590800"/>
            <a:ext cx="3886200" cy="519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6600FF"/>
                </a:solidFill>
              </a:rPr>
              <a:t> Chọn cách kết bài</a:t>
            </a:r>
          </a:p>
        </p:txBody>
      </p:sp>
      <p:sp>
        <p:nvSpPr>
          <p:cNvPr id="77831" name="Text Box 7"/>
          <p:cNvSpPr txBox="1">
            <a:spLocks noChangeArrowheads="1"/>
          </p:cNvSpPr>
          <p:nvPr/>
        </p:nvSpPr>
        <p:spPr bwMode="auto">
          <a:xfrm>
            <a:off x="1447800" y="3124200"/>
            <a:ext cx="4419600" cy="579438"/>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3200">
                <a:solidFill>
                  <a:srgbClr val="FF00FF"/>
                </a:solidFill>
              </a:rPr>
              <a:t> </a:t>
            </a:r>
            <a:r>
              <a:rPr lang="en-US" sz="2800">
                <a:solidFill>
                  <a:srgbClr val="FF00FF"/>
                </a:solidFill>
              </a:rPr>
              <a:t>Kết bài mở rộng</a:t>
            </a:r>
          </a:p>
        </p:txBody>
      </p:sp>
      <p:sp>
        <p:nvSpPr>
          <p:cNvPr id="77833" name="Text Box 9"/>
          <p:cNvSpPr txBox="1">
            <a:spLocks noChangeArrowheads="1"/>
          </p:cNvSpPr>
          <p:nvPr/>
        </p:nvSpPr>
        <p:spPr bwMode="auto">
          <a:xfrm>
            <a:off x="1447800" y="3733800"/>
            <a:ext cx="4876800" cy="579438"/>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3200">
                <a:solidFill>
                  <a:srgbClr val="FF00FF"/>
                </a:solidFill>
              </a:rPr>
              <a:t> </a:t>
            </a:r>
            <a:r>
              <a:rPr lang="en-US" sz="2800">
                <a:solidFill>
                  <a:srgbClr val="FF00FF"/>
                </a:solidFill>
              </a:rPr>
              <a:t>Kết</a:t>
            </a:r>
            <a:r>
              <a:rPr lang="en-US" sz="3200">
                <a:solidFill>
                  <a:srgbClr val="FF00FF"/>
                </a:solidFill>
              </a:rPr>
              <a:t> </a:t>
            </a:r>
            <a:r>
              <a:rPr lang="en-US" sz="2800">
                <a:solidFill>
                  <a:srgbClr val="FF00FF"/>
                </a:solidFill>
              </a:rPr>
              <a:t>bài không mở rộng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 calcmode="lin" valueType="num">
                                      <p:cBhvr>
                                        <p:cTn id="7" dur="500" fill="hold"/>
                                        <p:tgtEl>
                                          <p:spTgt spid="778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78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7831"/>
                                        </p:tgtEl>
                                        <p:attrNameLst>
                                          <p:attrName>style.visibility</p:attrName>
                                        </p:attrNameLst>
                                      </p:cBhvr>
                                      <p:to>
                                        <p:strVal val="visible"/>
                                      </p:to>
                                    </p:set>
                                    <p:anim calcmode="lin" valueType="num">
                                      <p:cBhvr>
                                        <p:cTn id="13" dur="500" fill="hold"/>
                                        <p:tgtEl>
                                          <p:spTgt spid="77831"/>
                                        </p:tgtEl>
                                        <p:attrNameLst>
                                          <p:attrName>ppt_w</p:attrName>
                                        </p:attrNameLst>
                                      </p:cBhvr>
                                      <p:tavLst>
                                        <p:tav tm="0">
                                          <p:val>
                                            <p:fltVal val="0"/>
                                          </p:val>
                                        </p:tav>
                                        <p:tav tm="100000">
                                          <p:val>
                                            <p:strVal val="#ppt_w"/>
                                          </p:val>
                                        </p:tav>
                                      </p:tavLst>
                                    </p:anim>
                                    <p:anim calcmode="lin" valueType="num">
                                      <p:cBhvr>
                                        <p:cTn id="14" dur="500" fill="hold"/>
                                        <p:tgtEl>
                                          <p:spTgt spid="77831"/>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77833"/>
                                        </p:tgtEl>
                                        <p:attrNameLst>
                                          <p:attrName>style.visibility</p:attrName>
                                        </p:attrNameLst>
                                      </p:cBhvr>
                                      <p:to>
                                        <p:strVal val="visible"/>
                                      </p:to>
                                    </p:set>
                                    <p:anim calcmode="lin" valueType="num">
                                      <p:cBhvr>
                                        <p:cTn id="17" dur="500" fill="hold"/>
                                        <p:tgtEl>
                                          <p:spTgt spid="77833"/>
                                        </p:tgtEl>
                                        <p:attrNameLst>
                                          <p:attrName>ppt_w</p:attrName>
                                        </p:attrNameLst>
                                      </p:cBhvr>
                                      <p:tavLst>
                                        <p:tav tm="0">
                                          <p:val>
                                            <p:fltVal val="0"/>
                                          </p:val>
                                        </p:tav>
                                        <p:tav tm="100000">
                                          <p:val>
                                            <p:strVal val="#ppt_w"/>
                                          </p:val>
                                        </p:tav>
                                      </p:tavLst>
                                    </p:anim>
                                    <p:anim calcmode="lin" valueType="num">
                                      <p:cBhvr>
                                        <p:cTn id="18" dur="500" fill="hold"/>
                                        <p:tgtEl>
                                          <p:spTgt spid="778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P spid="778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276600" y="990600"/>
            <a:ext cx="3276600" cy="579438"/>
          </a:xfrm>
          <a:prstGeom prst="rect">
            <a:avLst/>
          </a:prstGeom>
          <a:noFill/>
          <a:ln w="9525">
            <a:noFill/>
            <a:miter lim="800000"/>
            <a:headEnd/>
            <a:tailEnd/>
          </a:ln>
        </p:spPr>
        <p:txBody>
          <a:bodyPr>
            <a:spAutoFit/>
          </a:bodyPr>
          <a:lstStyle/>
          <a:p>
            <a:pPr eaLnBrk="0" hangingPunct="0">
              <a:spcBef>
                <a:spcPct val="50000"/>
              </a:spcBef>
            </a:pPr>
            <a:r>
              <a:rPr lang="en-US" sz="3200"/>
              <a:t>Tập làm văn</a:t>
            </a:r>
          </a:p>
        </p:txBody>
      </p:sp>
      <p:sp>
        <p:nvSpPr>
          <p:cNvPr id="8195" name="Text Box 5"/>
          <p:cNvSpPr txBox="1">
            <a:spLocks noChangeArrowheads="1"/>
          </p:cNvSpPr>
          <p:nvPr/>
        </p:nvSpPr>
        <p:spPr bwMode="auto">
          <a:xfrm>
            <a:off x="2286000" y="1600200"/>
            <a:ext cx="5638800" cy="579438"/>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Luyện tập miêu tả đồ vật</a:t>
            </a:r>
          </a:p>
        </p:txBody>
      </p:sp>
      <p:sp>
        <p:nvSpPr>
          <p:cNvPr id="8196" name="Text Box 6"/>
          <p:cNvSpPr txBox="1">
            <a:spLocks noChangeArrowheads="1"/>
          </p:cNvSpPr>
          <p:nvPr/>
        </p:nvSpPr>
        <p:spPr bwMode="auto">
          <a:xfrm>
            <a:off x="1828800" y="3352800"/>
            <a:ext cx="3886200" cy="519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0000FF"/>
                </a:solidFill>
              </a:rPr>
              <a:t> Chọn cách mở bài:</a:t>
            </a:r>
          </a:p>
        </p:txBody>
      </p:sp>
      <p:sp>
        <p:nvSpPr>
          <p:cNvPr id="8197" name="Text Box 7"/>
          <p:cNvSpPr txBox="1">
            <a:spLocks noChangeArrowheads="1"/>
          </p:cNvSpPr>
          <p:nvPr/>
        </p:nvSpPr>
        <p:spPr bwMode="auto">
          <a:xfrm>
            <a:off x="2590800" y="3810000"/>
            <a:ext cx="32766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Mở bài trực tiếp</a:t>
            </a:r>
          </a:p>
        </p:txBody>
      </p:sp>
      <p:sp>
        <p:nvSpPr>
          <p:cNvPr id="8198" name="Text Box 8"/>
          <p:cNvSpPr txBox="1">
            <a:spLocks noChangeArrowheads="1"/>
          </p:cNvSpPr>
          <p:nvPr/>
        </p:nvSpPr>
        <p:spPr bwMode="auto">
          <a:xfrm>
            <a:off x="2590800" y="4267200"/>
            <a:ext cx="33528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Mở bài gián tiếp</a:t>
            </a:r>
          </a:p>
        </p:txBody>
      </p:sp>
      <p:sp>
        <p:nvSpPr>
          <p:cNvPr id="8199" name="Text Box 9"/>
          <p:cNvSpPr txBox="1">
            <a:spLocks noChangeArrowheads="1"/>
          </p:cNvSpPr>
          <p:nvPr/>
        </p:nvSpPr>
        <p:spPr bwMode="auto">
          <a:xfrm>
            <a:off x="1828800" y="4800600"/>
            <a:ext cx="3886200" cy="519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6600FF"/>
                </a:solidFill>
              </a:rPr>
              <a:t> Chọn cách kết bài:</a:t>
            </a:r>
          </a:p>
        </p:txBody>
      </p:sp>
      <p:sp>
        <p:nvSpPr>
          <p:cNvPr id="8200" name="Text Box 10"/>
          <p:cNvSpPr txBox="1">
            <a:spLocks noChangeArrowheads="1"/>
          </p:cNvSpPr>
          <p:nvPr/>
        </p:nvSpPr>
        <p:spPr bwMode="auto">
          <a:xfrm>
            <a:off x="2590800" y="5334000"/>
            <a:ext cx="35052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Kết bài mở rộng</a:t>
            </a:r>
          </a:p>
        </p:txBody>
      </p:sp>
      <p:sp>
        <p:nvSpPr>
          <p:cNvPr id="8201" name="Text Box 11"/>
          <p:cNvSpPr txBox="1">
            <a:spLocks noChangeArrowheads="1"/>
          </p:cNvSpPr>
          <p:nvPr/>
        </p:nvSpPr>
        <p:spPr bwMode="auto">
          <a:xfrm>
            <a:off x="2590800" y="5715000"/>
            <a:ext cx="4419600" cy="5191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800">
                <a:solidFill>
                  <a:srgbClr val="FF00FF"/>
                </a:solidFill>
              </a:rPr>
              <a:t> Kết bài không mở rộng</a:t>
            </a:r>
          </a:p>
        </p:txBody>
      </p:sp>
      <p:sp>
        <p:nvSpPr>
          <p:cNvPr id="8202" name="Text Box 12"/>
          <p:cNvSpPr txBox="1">
            <a:spLocks noChangeArrowheads="1"/>
          </p:cNvSpPr>
          <p:nvPr/>
        </p:nvSpPr>
        <p:spPr bwMode="auto">
          <a:xfrm>
            <a:off x="914400" y="2667000"/>
            <a:ext cx="5638800" cy="519113"/>
          </a:xfrm>
          <a:prstGeom prst="rect">
            <a:avLst/>
          </a:prstGeom>
          <a:noFill/>
          <a:ln w="9525">
            <a:noFill/>
            <a:miter lim="800000"/>
            <a:headEnd/>
            <a:tailEnd/>
          </a:ln>
        </p:spPr>
        <p:txBody>
          <a:bodyPr>
            <a:spAutoFit/>
          </a:bodyPr>
          <a:lstStyle/>
          <a:p>
            <a:pPr algn="ctr">
              <a:spcBef>
                <a:spcPct val="50000"/>
              </a:spcBef>
              <a:buFont typeface="Wingdings" pitchFamily="2" charset="2"/>
              <a:buChar char="v"/>
            </a:pPr>
            <a:r>
              <a:rPr lang="en-US" sz="2800"/>
              <a:t>Học sinh luyện tập viết bài văn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364</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Slide 1</vt:lpstr>
      <vt:lpstr>Slide 2</vt:lpstr>
      <vt:lpstr>Slide 3</vt:lpstr>
      <vt:lpstr>Slide 4</vt:lpstr>
      <vt:lpstr>M: Bọn con trai thì cho là anh lính này nom rất oách. Lúc nào anh cũng mang một khẩu súng trước ngực. Mà là súng tiểu liên hẳn hoi nhé. Sau lưng anh ụ lên cái ba lô. Hai con mắt anh nhìn rất thẳng. Còn đôi chân thì bao giờ cũng rất nghiêm như thể sắp đi duyệt binh. Giả dụ có ai hô “một, hai” chắc hẳn anh có thể đi đều bước ngay lập tức.</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Trung thu vừa qua, chú Cường làm cho em một chiếc diều rất đẹp </dc:title>
  <dc:creator>Truong TH Kim Dong</dc:creator>
  <cp:lastModifiedBy>CSTeam</cp:lastModifiedBy>
  <cp:revision>49</cp:revision>
  <dcterms:created xsi:type="dcterms:W3CDTF">2009-11-25T10:22:33Z</dcterms:created>
  <dcterms:modified xsi:type="dcterms:W3CDTF">2016-06-30T01:44:40Z</dcterms:modified>
</cp:coreProperties>
</file>